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4" r:id="rId6"/>
    <p:sldId id="1135" r:id="rId7"/>
    <p:sldId id="1134" r:id="rId8"/>
    <p:sldId id="1136" r:id="rId9"/>
    <p:sldId id="113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2872E6-D398-49EE-BD77-E0F703F7AD7D}" v="7" dt="2025-08-07T09:43:04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45" d="100"/>
          <a:sy n="45" d="100"/>
        </p:scale>
        <p:origin x="59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DA2872E6-D398-49EE-BD77-E0F703F7AD7D}"/>
    <pc:docChg chg="undo custSel delSld modSld">
      <pc:chgData name="Sama, Malla Reddy" userId="f7a08217-848a-4361-9f6b-a22cc0d7391f" providerId="ADAL" clId="{DA2872E6-D398-49EE-BD77-E0F703F7AD7D}" dt="2025-08-07T09:54:38.017" v="99" actId="20577"/>
      <pc:docMkLst>
        <pc:docMk/>
      </pc:docMkLst>
      <pc:sldChg chg="modSp mod">
        <pc:chgData name="Sama, Malla Reddy" userId="f7a08217-848a-4361-9f6b-a22cc0d7391f" providerId="ADAL" clId="{DA2872E6-D398-49EE-BD77-E0F703F7AD7D}" dt="2025-08-07T09:20:49.590" v="4" actId="6549"/>
        <pc:sldMkLst>
          <pc:docMk/>
          <pc:sldMk cId="4290916204" sldId="372"/>
        </pc:sldMkLst>
        <pc:spChg chg="mod">
          <ac:chgData name="Sama, Malla Reddy" userId="f7a08217-848a-4361-9f6b-a22cc0d7391f" providerId="ADAL" clId="{DA2872E6-D398-49EE-BD77-E0F703F7AD7D}" dt="2025-08-07T09:20:49.590" v="4" actId="6549"/>
          <ac:spMkLst>
            <pc:docMk/>
            <pc:sldMk cId="4290916204" sldId="372"/>
            <ac:spMk id="3" creationId="{C070AE5C-824D-7389-3D8C-05E880E4DCA3}"/>
          </ac:spMkLst>
        </pc:spChg>
      </pc:sldChg>
      <pc:sldChg chg="modSp mod">
        <pc:chgData name="Sama, Malla Reddy" userId="f7a08217-848a-4361-9f6b-a22cc0d7391f" providerId="ADAL" clId="{DA2872E6-D398-49EE-BD77-E0F703F7AD7D}" dt="2025-08-07T09:49:05.514" v="95" actId="14734"/>
        <pc:sldMkLst>
          <pc:docMk/>
          <pc:sldMk cId="3196588657" sldId="376"/>
        </pc:sldMkLst>
        <pc:graphicFrameChg chg="mod modGraphic">
          <ac:chgData name="Sama, Malla Reddy" userId="f7a08217-848a-4361-9f6b-a22cc0d7391f" providerId="ADAL" clId="{DA2872E6-D398-49EE-BD77-E0F703F7AD7D}" dt="2025-08-07T09:49:05.514" v="95" actId="14734"/>
          <ac:graphicFrameMkLst>
            <pc:docMk/>
            <pc:sldMk cId="3196588657" sldId="376"/>
            <ac:graphicFrameMk id="4" creationId="{7BC6018C-2820-1D62-D34C-BC60623ABE9E}"/>
          </ac:graphicFrameMkLst>
        </pc:graphicFrameChg>
      </pc:sldChg>
      <pc:sldChg chg="modSp mod">
        <pc:chgData name="Sama, Malla Reddy" userId="f7a08217-848a-4361-9f6b-a22cc0d7391f" providerId="ADAL" clId="{DA2872E6-D398-49EE-BD77-E0F703F7AD7D}" dt="2025-08-07T09:54:38.017" v="99" actId="20577"/>
        <pc:sldMkLst>
          <pc:docMk/>
          <pc:sldMk cId="1479286377" sldId="1129"/>
        </pc:sldMkLst>
        <pc:spChg chg="mod">
          <ac:chgData name="Sama, Malla Reddy" userId="f7a08217-848a-4361-9f6b-a22cc0d7391f" providerId="ADAL" clId="{DA2872E6-D398-49EE-BD77-E0F703F7AD7D}" dt="2025-08-07T09:33:23.366" v="51" actId="20577"/>
          <ac:spMkLst>
            <pc:docMk/>
            <pc:sldMk cId="1479286377" sldId="1129"/>
            <ac:spMk id="2" creationId="{F35414D4-8560-344E-C4E3-7875632AE952}"/>
          </ac:spMkLst>
        </pc:spChg>
        <pc:spChg chg="mod">
          <ac:chgData name="Sama, Malla Reddy" userId="f7a08217-848a-4361-9f6b-a22cc0d7391f" providerId="ADAL" clId="{DA2872E6-D398-49EE-BD77-E0F703F7AD7D}" dt="2025-08-07T09:54:38.017" v="99" actId="20577"/>
          <ac:spMkLst>
            <pc:docMk/>
            <pc:sldMk cId="1479286377" sldId="1129"/>
            <ac:spMk id="3" creationId="{F1ADA477-C806-88B8-5D3E-97220E9A2F0C}"/>
          </ac:spMkLst>
        </pc:spChg>
      </pc:sldChg>
      <pc:sldChg chg="addSp modSp del mod">
        <pc:chgData name="Sama, Malla Reddy" userId="f7a08217-848a-4361-9f6b-a22cc0d7391f" providerId="ADAL" clId="{DA2872E6-D398-49EE-BD77-E0F703F7AD7D}" dt="2025-08-07T09:46:03.990" v="88" actId="47"/>
        <pc:sldMkLst>
          <pc:docMk/>
          <pc:sldMk cId="265967933" sldId="1132"/>
        </pc:sldMkLst>
        <pc:spChg chg="add mod">
          <ac:chgData name="Sama, Malla Reddy" userId="f7a08217-848a-4361-9f6b-a22cc0d7391f" providerId="ADAL" clId="{DA2872E6-D398-49EE-BD77-E0F703F7AD7D}" dt="2025-08-07T09:36:20.703" v="79" actId="207"/>
          <ac:spMkLst>
            <pc:docMk/>
            <pc:sldMk cId="265967933" sldId="1132"/>
            <ac:spMk id="3" creationId="{68E4B9D8-C657-F92C-6553-500C5C553912}"/>
          </ac:spMkLst>
        </pc:spChg>
        <pc:cxnChg chg="mod">
          <ac:chgData name="Sama, Malla Reddy" userId="f7a08217-848a-4361-9f6b-a22cc0d7391f" providerId="ADAL" clId="{DA2872E6-D398-49EE-BD77-E0F703F7AD7D}" dt="2025-08-07T09:37:58.729" v="81" actId="208"/>
          <ac:cxnSpMkLst>
            <pc:docMk/>
            <pc:sldMk cId="265967933" sldId="1132"/>
            <ac:cxnSpMk id="6" creationId="{7CDD5841-3024-9832-8E15-9FE028C17D95}"/>
          </ac:cxnSpMkLst>
        </pc:cxnChg>
        <pc:cxnChg chg="mod">
          <ac:chgData name="Sama, Malla Reddy" userId="f7a08217-848a-4361-9f6b-a22cc0d7391f" providerId="ADAL" clId="{DA2872E6-D398-49EE-BD77-E0F703F7AD7D}" dt="2025-08-07T09:37:55.742" v="80" actId="208"/>
          <ac:cxnSpMkLst>
            <pc:docMk/>
            <pc:sldMk cId="265967933" sldId="1132"/>
            <ac:cxnSpMk id="15" creationId="{B857BDBF-C5BA-742B-ED2B-0EA0552DF57A}"/>
          </ac:cxnSpMkLst>
        </pc:cxnChg>
      </pc:sldChg>
      <pc:sldChg chg="modSp mod">
        <pc:chgData name="Sama, Malla Reddy" userId="f7a08217-848a-4361-9f6b-a22cc0d7391f" providerId="ADAL" clId="{DA2872E6-D398-49EE-BD77-E0F703F7AD7D}" dt="2025-08-07T09:45:43.046" v="87" actId="20577"/>
        <pc:sldMkLst>
          <pc:docMk/>
          <pc:sldMk cId="202650709" sldId="1133"/>
        </pc:sldMkLst>
        <pc:spChg chg="mod">
          <ac:chgData name="Sama, Malla Reddy" userId="f7a08217-848a-4361-9f6b-a22cc0d7391f" providerId="ADAL" clId="{DA2872E6-D398-49EE-BD77-E0F703F7AD7D}" dt="2025-08-07T09:45:43.046" v="87" actId="20577"/>
          <ac:spMkLst>
            <pc:docMk/>
            <pc:sldMk cId="202650709" sldId="1133"/>
            <ac:spMk id="3" creationId="{F5D2AC29-24FA-BE8B-C45A-E92DC22D255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3702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3554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611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541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8866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17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896" y="3124199"/>
            <a:ext cx="10177272" cy="1210014"/>
          </a:xfrm>
        </p:spPr>
        <p:txBody>
          <a:bodyPr/>
          <a:lstStyle/>
          <a:p>
            <a:pPr algn="ctr" eaLnBrk="1" hangingPunct="1"/>
            <a:r>
              <a:rPr lang="en-GB" dirty="0" smtClean="0"/>
              <a:t>Discussion on IP </a:t>
            </a:r>
            <a:r>
              <a:rPr lang="en-US" altLang="zh-CN" dirty="0" smtClean="0"/>
              <a:t>vs. Non-IP</a:t>
            </a:r>
            <a:br>
              <a:rPr lang="en-US" altLang="zh-CN" dirty="0" smtClean="0"/>
            </a:br>
            <a:endParaRPr lang="en-GB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A7EBB1-4FAE-A85E-B59E-ACB9970CAA2F}"/>
              </a:ext>
            </a:extLst>
          </p:cNvPr>
          <p:cNvSpPr txBox="1">
            <a:spLocks/>
          </p:cNvSpPr>
          <p:nvPr/>
        </p:nvSpPr>
        <p:spPr bwMode="auto">
          <a:xfrm>
            <a:off x="691896" y="5074921"/>
            <a:ext cx="10177272" cy="85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2400" b="1" dirty="0" smtClean="0"/>
              <a:t>ZTE</a:t>
            </a:r>
            <a:endParaRPr lang="en-GB" altLang="en-US" sz="2400" b="1" dirty="0"/>
          </a:p>
          <a:p>
            <a:pPr algn="ctr" eaLnBrk="1" hangingPunct="1"/>
            <a:endParaRPr lang="en-GB" altLang="en-US" sz="2400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 txBox="1">
            <a:spLocks/>
          </p:cNvSpPr>
          <p:nvPr/>
        </p:nvSpPr>
        <p:spPr bwMode="auto">
          <a:xfrm>
            <a:off x="691896" y="2889546"/>
            <a:ext cx="10177272" cy="121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sz="3200" dirty="0" smtClean="0"/>
              <a:t>                                             </a:t>
            </a:r>
            <a:r>
              <a:rPr lang="en-US" sz="3200" dirty="0" smtClean="0"/>
              <a:t>(</a:t>
            </a:r>
            <a:r>
              <a:rPr lang="en-US" sz="3200" dirty="0" err="1" smtClean="0"/>
              <a:t>RoHC</a:t>
            </a:r>
            <a:r>
              <a:rPr lang="en-US" sz="3200" dirty="0" smtClean="0"/>
              <a:t>)        (reduced RTP)</a:t>
            </a:r>
            <a:endParaRPr lang="en-GB" altLang="en-US" sz="3200" dirty="0"/>
          </a:p>
        </p:txBody>
      </p:sp>
      <p:sp>
        <p:nvSpPr>
          <p:cNvPr id="5" name="TextBox 3"/>
          <p:cNvSpPr txBox="1"/>
          <p:nvPr/>
        </p:nvSpPr>
        <p:spPr>
          <a:xfrm>
            <a:off x="110458" y="119746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altLang="ko-KR" b="1" dirty="0">
                <a:cs typeface="Arial" panose="020B0604020202020204" pitchFamily="34" charset="0"/>
              </a:rPr>
              <a:t>3GPP TSG </a:t>
            </a:r>
            <a:r>
              <a:rPr lang="en-GB" altLang="ko-KR" b="1">
                <a:cs typeface="Arial" panose="020B0604020202020204" pitchFamily="34" charset="0"/>
              </a:rPr>
              <a:t>SA </a:t>
            </a:r>
            <a:r>
              <a:rPr lang="en-GB" altLang="ko-KR" b="1" smtClean="0">
                <a:cs typeface="Arial" panose="020B0604020202020204" pitchFamily="34" charset="0"/>
              </a:rPr>
              <a:t>WG2#170</a:t>
            </a:r>
            <a:endParaRPr lang="en-GB" altLang="ko-KR" b="1" dirty="0" smtClean="0">
              <a:cs typeface="Arial" panose="020B0604020202020204" pitchFamily="34" charset="0"/>
            </a:endParaRPr>
          </a:p>
          <a:p>
            <a:pPr hangingPunct="0"/>
            <a:r>
              <a:rPr lang="sv-SE" altLang="ko-KR" b="1" dirty="0">
                <a:cs typeface="Arial" panose="020B0604020202020204" pitchFamily="34" charset="0"/>
              </a:rPr>
              <a:t>Stor-Göteborg, Sweden, Aug 25 – 29, 2025</a:t>
            </a:r>
            <a:endParaRPr lang="ko-KR" altLang="en-US" b="1" dirty="0">
              <a:cs typeface="Arial" panose="020B0604020202020204" pitchFamily="34" charset="0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0045059" y="119746"/>
            <a:ext cx="1438472" cy="2711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600" b="1" dirty="0" smtClean="0">
                <a:solidFill>
                  <a:srgbClr val="0000FF"/>
                </a:solidFill>
              </a:rPr>
              <a:t>S2-2507102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404"/>
          <a:stretch/>
        </p:blipFill>
        <p:spPr>
          <a:xfrm>
            <a:off x="8864600" y="1779136"/>
            <a:ext cx="3103971" cy="14139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135" y="-32159"/>
            <a:ext cx="10515600" cy="1130301"/>
          </a:xfrm>
        </p:spPr>
        <p:txBody>
          <a:bodyPr/>
          <a:lstStyle/>
          <a:p>
            <a:r>
              <a:rPr lang="en-GB" sz="3600" dirty="0" smtClean="0"/>
              <a:t>IP </a:t>
            </a:r>
            <a:r>
              <a:rPr lang="en-GB" sz="3600" dirty="0"/>
              <a:t>with </a:t>
            </a:r>
            <a:r>
              <a:rPr lang="en-GB" sz="3600" dirty="0" err="1"/>
              <a:t>RoHC</a:t>
            </a:r>
            <a:r>
              <a:rPr lang="en-GB" sz="36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75" y="1939261"/>
            <a:ext cx="8711177" cy="312437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400" dirty="0"/>
              <a:t>In SA2#169, several assumptions regarding </a:t>
            </a:r>
            <a:r>
              <a:rPr lang="en-US" sz="1400" dirty="0" smtClean="0"/>
              <a:t>IP/UDP/RTP header </a:t>
            </a:r>
            <a:r>
              <a:rPr lang="en-US" sz="1400" dirty="0"/>
              <a:t>with </a:t>
            </a:r>
            <a:r>
              <a:rPr lang="en-US" sz="1400" dirty="0" err="1"/>
              <a:t>RoHC</a:t>
            </a:r>
            <a:r>
              <a:rPr lang="en-US" sz="1400" dirty="0"/>
              <a:t> </a:t>
            </a:r>
            <a:r>
              <a:rPr lang="en-US" sz="1400" dirty="0" smtClean="0"/>
              <a:t>are </a:t>
            </a:r>
            <a:r>
              <a:rPr lang="en-US" sz="1400" dirty="0"/>
              <a:t>outlined in document S2-2504678</a:t>
            </a:r>
            <a:r>
              <a:rPr lang="en-US" sz="1400" dirty="0" smtClean="0"/>
              <a:t>:</a:t>
            </a:r>
          </a:p>
          <a:p>
            <a:pPr algn="just"/>
            <a:r>
              <a:rPr lang="fr-FR" sz="1400" dirty="0">
                <a:solidFill>
                  <a:prstClr val="black"/>
                </a:solidFill>
              </a:rPr>
              <a:t>Assumption </a:t>
            </a:r>
            <a:r>
              <a:rPr lang="fr-FR" sz="1400" dirty="0" smtClean="0">
                <a:solidFill>
                  <a:prstClr val="black"/>
                </a:solidFill>
              </a:rPr>
              <a:t>1.1: </a:t>
            </a:r>
            <a:r>
              <a:rPr lang="en-US" sz="1400" dirty="0">
                <a:solidFill>
                  <a:prstClr val="black"/>
                </a:solidFill>
              </a:rPr>
              <a:t>In </a:t>
            </a:r>
            <a:r>
              <a:rPr lang="en-US" sz="1400" dirty="0" err="1" smtClean="0">
                <a:solidFill>
                  <a:prstClr val="black"/>
                </a:solidFill>
              </a:rPr>
              <a:t>RoHC</a:t>
            </a:r>
            <a:r>
              <a:rPr lang="en-US" sz="1400" dirty="0" smtClean="0">
                <a:solidFill>
                  <a:prstClr val="black"/>
                </a:solidFill>
              </a:rPr>
              <a:t> SO </a:t>
            </a:r>
            <a:r>
              <a:rPr lang="en-US" sz="1400" dirty="0">
                <a:solidFill>
                  <a:prstClr val="black"/>
                </a:solidFill>
              </a:rPr>
              <a:t>state, the </a:t>
            </a:r>
            <a:r>
              <a:rPr lang="en-US" sz="1400" dirty="0" smtClean="0">
                <a:solidFill>
                  <a:prstClr val="black"/>
                </a:solidFill>
              </a:rPr>
              <a:t>packet type </a:t>
            </a:r>
            <a:r>
              <a:rPr lang="en-US" sz="1400" dirty="0">
                <a:solidFill>
                  <a:prstClr val="black"/>
                </a:solidFill>
              </a:rPr>
              <a:t>is type </a:t>
            </a:r>
            <a:r>
              <a:rPr lang="en-US" sz="1400" dirty="0" smtClean="0">
                <a:solidFill>
                  <a:prstClr val="black"/>
                </a:solidFill>
              </a:rPr>
              <a:t>2 (</a:t>
            </a:r>
            <a:r>
              <a:rPr lang="en-US" sz="1400" dirty="0">
                <a:solidFill>
                  <a:prstClr val="black"/>
                </a:solidFill>
              </a:rPr>
              <a:t>UOR-2) ⇒ </a:t>
            </a:r>
            <a:r>
              <a:rPr lang="en-US" sz="1400" b="1" dirty="0">
                <a:solidFill>
                  <a:srgbClr val="FF0000"/>
                </a:solidFill>
              </a:rPr>
              <a:t>3B</a:t>
            </a:r>
          </a:p>
          <a:p>
            <a:pPr algn="just"/>
            <a:r>
              <a:rPr lang="fr-FR" sz="1400" dirty="0" smtClean="0">
                <a:solidFill>
                  <a:prstClr val="black"/>
                </a:solidFill>
              </a:rPr>
              <a:t>Assumption 1.2: </a:t>
            </a:r>
            <a:r>
              <a:rPr lang="en-US" sz="1400" dirty="0" smtClean="0">
                <a:solidFill>
                  <a:prstClr val="black"/>
                </a:solidFill>
              </a:rPr>
              <a:t>At </a:t>
            </a:r>
            <a:r>
              <a:rPr lang="en-US" sz="1400" dirty="0">
                <a:solidFill>
                  <a:prstClr val="black"/>
                </a:solidFill>
              </a:rPr>
              <a:t>the transition from silence periods to talk spurts, the compressor sends UOR-2EXT </a:t>
            </a:r>
            <a:r>
              <a:rPr lang="en-US" sz="1400" dirty="0" smtClean="0">
                <a:solidFill>
                  <a:prstClr val="black"/>
                </a:solidFill>
              </a:rPr>
              <a:t>packets</a:t>
            </a:r>
            <a:r>
              <a:rPr lang="en-US" sz="1400" dirty="0">
                <a:solidFill>
                  <a:prstClr val="black"/>
                </a:solidFill>
              </a:rPr>
              <a:t>⇒ </a:t>
            </a:r>
            <a:r>
              <a:rPr lang="en-US" sz="1400" b="1" dirty="0" smtClean="0">
                <a:solidFill>
                  <a:srgbClr val="0000FF"/>
                </a:solidFill>
              </a:rPr>
              <a:t>10-12B</a:t>
            </a:r>
          </a:p>
          <a:p>
            <a:pPr marL="0" lvl="0" indent="0" algn="just">
              <a:buNone/>
            </a:pPr>
            <a:endParaRPr lang="fr-FR" sz="4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fr-FR" sz="1400" dirty="0" smtClean="0">
                <a:solidFill>
                  <a:prstClr val="black"/>
                </a:solidFill>
              </a:rPr>
              <a:t>However, </a:t>
            </a:r>
            <a:r>
              <a:rPr lang="en-US" sz="1400" dirty="0" smtClean="0">
                <a:solidFill>
                  <a:prstClr val="black"/>
                </a:solidFill>
              </a:rPr>
              <a:t>according </a:t>
            </a:r>
            <a:r>
              <a:rPr lang="en-US" sz="1400" dirty="0">
                <a:solidFill>
                  <a:prstClr val="black"/>
                </a:solidFill>
              </a:rPr>
              <a:t>to </a:t>
            </a:r>
            <a:r>
              <a:rPr lang="en-US" sz="1400" dirty="0" smtClean="0">
                <a:solidFill>
                  <a:prstClr val="black"/>
                </a:solidFill>
              </a:rPr>
              <a:t>field log, we have the following observations: </a:t>
            </a:r>
            <a:endParaRPr lang="fr-FR" sz="1400" dirty="0">
              <a:solidFill>
                <a:prstClr val="black"/>
              </a:solidFill>
            </a:endParaRPr>
          </a:p>
          <a:p>
            <a:pPr algn="just"/>
            <a:r>
              <a:rPr lang="fr-FR" sz="1400" dirty="0">
                <a:solidFill>
                  <a:prstClr val="black"/>
                </a:solidFill>
              </a:rPr>
              <a:t>Observation </a:t>
            </a:r>
            <a:r>
              <a:rPr lang="fr-FR" sz="1400" dirty="0" smtClean="0">
                <a:solidFill>
                  <a:prstClr val="black"/>
                </a:solidFill>
              </a:rPr>
              <a:t>1.1: </a:t>
            </a:r>
            <a:r>
              <a:rPr lang="en-US" sz="1400" dirty="0">
                <a:solidFill>
                  <a:prstClr val="black"/>
                </a:solidFill>
              </a:rPr>
              <a:t>In </a:t>
            </a:r>
            <a:r>
              <a:rPr lang="en-US" sz="1400" dirty="0" err="1">
                <a:solidFill>
                  <a:prstClr val="black"/>
                </a:solidFill>
              </a:rPr>
              <a:t>RoHC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SO state, the packet type used can be Type 0 (UO-0) with UDP checksum disabled⇒ </a:t>
            </a:r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pPr marL="457200" lvl="1" indent="0" algn="just"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Note:  This is based on </a:t>
            </a:r>
            <a:r>
              <a:rPr lang="en-US" sz="1400" b="1" dirty="0">
                <a:solidFill>
                  <a:prstClr val="black"/>
                </a:solidFill>
              </a:rPr>
              <a:t>field log </a:t>
            </a:r>
            <a:r>
              <a:rPr lang="en-US" sz="1400" b="1" dirty="0" smtClean="0">
                <a:solidFill>
                  <a:prstClr val="black"/>
                </a:solidFill>
              </a:rPr>
              <a:t>from GEO voice scenarios</a:t>
            </a:r>
            <a:r>
              <a:rPr lang="en-US" sz="1400" dirty="0" smtClean="0">
                <a:solidFill>
                  <a:prstClr val="black"/>
                </a:solidFill>
              </a:rPr>
              <a:t>, where, under extremely limited channel resources, it is possible to select the packet format with the smallest header overhead.</a:t>
            </a:r>
          </a:p>
          <a:p>
            <a:pPr algn="just"/>
            <a:r>
              <a:rPr lang="fr-FR" sz="1400" dirty="0" smtClean="0">
                <a:solidFill>
                  <a:prstClr val="black"/>
                </a:solidFill>
              </a:rPr>
              <a:t>Observation 1.2:</a:t>
            </a:r>
            <a:r>
              <a:rPr lang="en-US" sz="1400" dirty="0">
                <a:solidFill>
                  <a:prstClr val="black"/>
                </a:solidFill>
              </a:rPr>
              <a:t> At the transition from silence periods to talk spurts, the compressor switches from UO-0 to </a:t>
            </a:r>
            <a:r>
              <a:rPr lang="en-US" sz="1400" dirty="0" smtClean="0">
                <a:solidFill>
                  <a:prstClr val="black"/>
                </a:solidFill>
              </a:rPr>
              <a:t>UO-1⇒ </a:t>
            </a:r>
            <a:r>
              <a:rPr lang="en-US" sz="1400" b="1" dirty="0" smtClean="0">
                <a:solidFill>
                  <a:srgbClr val="0000FF"/>
                </a:solidFill>
              </a:rPr>
              <a:t>2B</a:t>
            </a:r>
          </a:p>
          <a:p>
            <a:pPr marL="457200" lvl="1" indent="0" algn="just">
              <a:buNone/>
            </a:pPr>
            <a:r>
              <a:rPr lang="en-US" sz="1400" dirty="0">
                <a:solidFill>
                  <a:prstClr val="black"/>
                </a:solidFill>
              </a:rPr>
              <a:t>Note: Talk and silent packets share the same SN space (incremented by 1 per packet) but use different TS_STRIDE values (e.g., 20 </a:t>
            </a:r>
            <a:r>
              <a:rPr lang="en-US" sz="1400" dirty="0" err="1">
                <a:solidFill>
                  <a:prstClr val="black"/>
                </a:solidFill>
              </a:rPr>
              <a:t>ms</a:t>
            </a:r>
            <a:r>
              <a:rPr lang="en-US" sz="1400" dirty="0">
                <a:solidFill>
                  <a:prstClr val="black"/>
                </a:solidFill>
              </a:rPr>
              <a:t> vs. 160 </a:t>
            </a:r>
            <a:r>
              <a:rPr lang="en-US" sz="1400" dirty="0" err="1">
                <a:solidFill>
                  <a:prstClr val="black"/>
                </a:solidFill>
              </a:rPr>
              <a:t>ms</a:t>
            </a:r>
            <a:r>
              <a:rPr lang="en-US" sz="1400" dirty="0">
                <a:solidFill>
                  <a:prstClr val="black"/>
                </a:solidFill>
              </a:rPr>
              <a:t>). The UO-1 format can represent this TS_STRIDE change to the </a:t>
            </a:r>
            <a:r>
              <a:rPr lang="en-US" sz="1400" dirty="0" err="1">
                <a:solidFill>
                  <a:prstClr val="black"/>
                </a:solidFill>
              </a:rPr>
              <a:t>decompressor</a:t>
            </a:r>
            <a:r>
              <a:rPr lang="en-US" sz="1400" dirty="0">
                <a:solidFill>
                  <a:prstClr val="black"/>
                </a:solidFill>
              </a:rPr>
              <a:t>. Therefore, UO-1 is sufficient and UOR-2EXT is </a:t>
            </a:r>
            <a:r>
              <a:rPr lang="en-US" sz="1400" dirty="0" smtClean="0">
                <a:solidFill>
                  <a:prstClr val="black"/>
                </a:solidFill>
              </a:rPr>
              <a:t>unnecessary.</a:t>
            </a:r>
            <a:endParaRPr lang="en-US" sz="1400" dirty="0">
              <a:solidFill>
                <a:prstClr val="black"/>
              </a:solidFill>
            </a:endParaRPr>
          </a:p>
          <a:p>
            <a:pPr marL="457200" lvl="1" indent="0" algn="just">
              <a:buNone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464" y="834561"/>
            <a:ext cx="45365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Header 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Length 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Clarification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8211" y="3128657"/>
            <a:ext cx="2490455" cy="7923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600" y="3952244"/>
            <a:ext cx="2327838" cy="99183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09176" y="5904750"/>
            <a:ext cx="8977157" cy="26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63075" y="5544401"/>
            <a:ext cx="8601525" cy="6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Observation1.3: </a:t>
            </a:r>
            <a:r>
              <a:rPr lang="en-US" sz="1400" b="1" dirty="0">
                <a:solidFill>
                  <a:prstClr val="black"/>
                </a:solidFill>
              </a:rPr>
              <a:t>For GEO </a:t>
            </a:r>
            <a:r>
              <a:rPr lang="en-US" sz="1400" b="1" dirty="0" smtClean="0">
                <a:solidFill>
                  <a:prstClr val="black"/>
                </a:solidFill>
              </a:rPr>
              <a:t>voice scenario, </a:t>
            </a:r>
            <a:r>
              <a:rPr lang="en-US" sz="1400" b="1" dirty="0" err="1">
                <a:solidFill>
                  <a:prstClr val="black"/>
                </a:solidFill>
              </a:rPr>
              <a:t>RoHC</a:t>
            </a:r>
            <a:r>
              <a:rPr lang="en-US" sz="1400" b="1" dirty="0">
                <a:solidFill>
                  <a:prstClr val="black"/>
                </a:solidFill>
              </a:rPr>
              <a:t> can achieve a </a:t>
            </a:r>
            <a:r>
              <a:rPr lang="en-US" sz="1400" b="1" dirty="0" smtClean="0">
                <a:solidFill>
                  <a:srgbClr val="FF0000"/>
                </a:solidFill>
              </a:rPr>
              <a:t>1B</a:t>
            </a:r>
            <a:r>
              <a:rPr lang="en-US" sz="1400" b="1" dirty="0">
                <a:solidFill>
                  <a:prstClr val="black"/>
                </a:solidFill>
              </a:rPr>
              <a:t> header(instead </a:t>
            </a:r>
            <a:r>
              <a:rPr lang="en-US" sz="1400" b="1" dirty="0" smtClean="0">
                <a:solidFill>
                  <a:prstClr val="black"/>
                </a:solidFill>
              </a:rPr>
              <a:t>of 3B), </a:t>
            </a:r>
            <a:r>
              <a:rPr lang="en-US" sz="1400" b="1" dirty="0">
                <a:solidFill>
                  <a:prstClr val="black"/>
                </a:solidFill>
              </a:rPr>
              <a:t>with only </a:t>
            </a:r>
            <a:r>
              <a:rPr lang="en-US" sz="1400" b="1" dirty="0">
                <a:solidFill>
                  <a:srgbClr val="0000FF"/>
                </a:solidFill>
              </a:rPr>
              <a:t>1B</a:t>
            </a:r>
            <a:r>
              <a:rPr lang="en-US" sz="1400" b="1" dirty="0"/>
              <a:t>(instead </a:t>
            </a:r>
            <a:r>
              <a:rPr lang="en-US" sz="1400" b="1" dirty="0" smtClean="0"/>
              <a:t>of 7-9B) </a:t>
            </a:r>
            <a:r>
              <a:rPr lang="en-US" sz="1400" b="1" dirty="0">
                <a:solidFill>
                  <a:prstClr val="black"/>
                </a:solidFill>
              </a:rPr>
              <a:t>during </a:t>
            </a:r>
            <a:r>
              <a:rPr lang="en-US" sz="1400" b="1" dirty="0" smtClean="0">
                <a:solidFill>
                  <a:prstClr val="black"/>
                </a:solidFill>
              </a:rPr>
              <a:t>talk-to-silence transitions.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0055" y="5059769"/>
            <a:ext cx="2326300" cy="118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4283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11" y="1879070"/>
            <a:ext cx="11108267" cy="312437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400" dirty="0"/>
              <a:t>In </a:t>
            </a:r>
            <a:r>
              <a:rPr lang="en-US" sz="1400" dirty="0" smtClean="0"/>
              <a:t>SA2#169 </a:t>
            </a:r>
            <a:r>
              <a:rPr lang="en-US" sz="1400" dirty="0"/>
              <a:t>, 4 issues about </a:t>
            </a:r>
            <a:r>
              <a:rPr lang="en-US" sz="1400" dirty="0" err="1"/>
              <a:t>RoHC</a:t>
            </a:r>
            <a:r>
              <a:rPr lang="en-US" sz="1400" dirty="0"/>
              <a:t> are </a:t>
            </a:r>
            <a:r>
              <a:rPr lang="en-US" sz="1400" dirty="0" smtClean="0"/>
              <a:t>proposed in </a:t>
            </a:r>
            <a:r>
              <a:rPr lang="en-US" sz="1400" dirty="0"/>
              <a:t>document S2-2504678</a:t>
            </a:r>
            <a:r>
              <a:rPr lang="en-US" sz="1400" dirty="0" smtClean="0"/>
              <a:t>: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09176" y="5904750"/>
            <a:ext cx="8977157" cy="26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Tx/>
              <a:buNone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65676" y="5822175"/>
            <a:ext cx="11587657" cy="6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>
                <a:solidFill>
                  <a:prstClr val="black"/>
                </a:solidFill>
              </a:rPr>
              <a:t>Observation2</a:t>
            </a:r>
            <a:r>
              <a:rPr lang="en-US" sz="1400" b="1" dirty="0" smtClean="0">
                <a:solidFill>
                  <a:prstClr val="black"/>
                </a:solidFill>
              </a:rPr>
              <a:t>: </a:t>
            </a:r>
            <a:r>
              <a:rPr lang="en-US" sz="1400" b="1" dirty="0" err="1" smtClean="0">
                <a:solidFill>
                  <a:prstClr val="black"/>
                </a:solidFill>
              </a:rPr>
              <a:t>RoHC</a:t>
            </a:r>
            <a:r>
              <a:rPr lang="en-US" sz="1400" b="1" dirty="0" smtClean="0">
                <a:solidFill>
                  <a:prstClr val="black"/>
                </a:solidFill>
              </a:rPr>
              <a:t> issues </a:t>
            </a:r>
            <a:r>
              <a:rPr lang="en-US" sz="1400" b="1" dirty="0">
                <a:solidFill>
                  <a:prstClr val="black"/>
                </a:solidFill>
              </a:rPr>
              <a:t>are either minor or can be mitigated </a:t>
            </a:r>
            <a:r>
              <a:rPr lang="en-US" sz="1400" b="1" dirty="0" smtClean="0">
                <a:solidFill>
                  <a:prstClr val="black"/>
                </a:solidFill>
              </a:rPr>
              <a:t>by </a:t>
            </a:r>
            <a:r>
              <a:rPr lang="en-US" sz="1400" b="1" dirty="0">
                <a:solidFill>
                  <a:prstClr val="black"/>
                </a:solidFill>
              </a:rPr>
              <a:t>implementation (e.g</a:t>
            </a:r>
            <a:r>
              <a:rPr lang="en-US" sz="1400" b="1" dirty="0" smtClean="0">
                <a:solidFill>
                  <a:prstClr val="black"/>
                </a:solidFill>
              </a:rPr>
              <a:t>., </a:t>
            </a:r>
            <a:r>
              <a:rPr lang="en-US" sz="1400" b="1" dirty="0">
                <a:solidFill>
                  <a:prstClr val="black"/>
                </a:solidFill>
              </a:rPr>
              <a:t>sending silence frames in advance, </a:t>
            </a:r>
            <a:r>
              <a:rPr lang="en-US" sz="1400" b="1" dirty="0" smtClean="0">
                <a:solidFill>
                  <a:prstClr val="black"/>
                </a:solidFill>
              </a:rPr>
              <a:t>applying </a:t>
            </a:r>
            <a:r>
              <a:rPr lang="en-US" sz="1400" b="1" dirty="0">
                <a:solidFill>
                  <a:prstClr val="black"/>
                </a:solidFill>
              </a:rPr>
              <a:t>UO-0/UO-1 </a:t>
            </a:r>
            <a:r>
              <a:rPr lang="en-US" sz="1400" b="1" dirty="0" smtClean="0">
                <a:solidFill>
                  <a:prstClr val="black"/>
                </a:solidFill>
              </a:rPr>
              <a:t>format).</a:t>
            </a:r>
            <a:endParaRPr lang="en-US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944808"/>
              </p:ext>
            </p:extLst>
          </p:nvPr>
        </p:nvGraphicFramePr>
        <p:xfrm>
          <a:off x="372535" y="2192973"/>
          <a:ext cx="11463868" cy="34894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278465"/>
                <a:gridCol w="3866955"/>
                <a:gridCol w="6318448"/>
              </a:tblGrid>
              <a:tr h="316077"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issue</a:t>
                      </a:r>
                      <a:endParaRPr lang="en-US" sz="12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description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Observation/analysis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8651"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call setup delay </a:t>
                      </a:r>
                      <a:endParaRPr lang="en-US" sz="12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Under worst-case assumptions (1 kbps, 80 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ms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ptime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, 60B IR header), </a:t>
                      </a:r>
                      <a:r>
                        <a:rPr lang="en-US" sz="1200" b="1" dirty="0" smtClean="0">
                          <a:solidFill>
                            <a:prstClr val="black"/>
                          </a:solidFill>
                        </a:rPr>
                        <a:t>each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initial IR packet introduces ~500 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ms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delay, potentially causing </a:t>
                      </a:r>
                      <a:r>
                        <a:rPr lang="en-US" sz="1200" b="1" dirty="0" smtClean="0">
                          <a:solidFill>
                            <a:prstClr val="black"/>
                          </a:solidFill>
                        </a:rPr>
                        <a:t>6–7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voice packets to be lost.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Logs show only two IR packets sent, at an average-case assumption(2 kbps,</a:t>
                      </a:r>
                      <a:r>
                        <a:rPr lang="en-US" sz="1200" baseline="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160 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ms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ptime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(per SA4 emulation))</a:t>
                      </a:r>
                      <a:r>
                        <a:rPr lang="zh-CN" altLang="en-US" sz="1200" dirty="0" smtClean="0">
                          <a:solidFill>
                            <a:prstClr val="black"/>
                          </a:solidFill>
                        </a:rPr>
                        <a:t> → 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the </a:t>
                      </a:r>
                      <a:r>
                        <a:rPr lang="en-US" sz="1200" b="1" dirty="0" smtClean="0">
                          <a:solidFill>
                            <a:prstClr val="black"/>
                          </a:solidFill>
                        </a:rPr>
                        <a:t>total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delay is ~500 </a:t>
                      </a:r>
                      <a:r>
                        <a:rPr lang="en-US" sz="1200" dirty="0" err="1" smtClean="0">
                          <a:solidFill>
                            <a:prstClr val="black"/>
                          </a:solidFill>
                        </a:rPr>
                        <a:t>ms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, resulting in only </a:t>
                      </a:r>
                      <a:r>
                        <a:rPr lang="en-US" sz="1200" b="1" dirty="0" smtClean="0">
                          <a:solidFill>
                            <a:prstClr val="black"/>
                          </a:solidFill>
                        </a:rPr>
                        <a:t>3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 lost voice packets. 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If even this loss is unacceptable, it can be mitigated by transmitting silence frames before the 200 OK response (INVITE), ensuring no or less voice packet loss.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4841"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call interruptions </a:t>
                      </a:r>
                      <a:endParaRPr lang="en-US" sz="12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Packet loss or decompression errors can force the compressor back to IR state, causing voice interruptions.</a:t>
                      </a:r>
                      <a:endParaRPr lang="fr-FR" sz="1200" dirty="0" smtClean="0">
                        <a:solidFill>
                          <a:prstClr val="black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Based on our analysis, the probability of losing enough consecutive packets (around 16) to cause one time decompression failure is negligible.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56588"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over/under scheduling </a:t>
                      </a:r>
                      <a:endParaRPr lang="en-US" sz="12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Packet header size may increase:</a:t>
                      </a:r>
                    </a:p>
                    <a:p>
                      <a:pPr algn="just"/>
                      <a:r>
                        <a:rPr lang="en-US" sz="1200" b="1" dirty="0" smtClean="0"/>
                        <a:t>3 B → 10–12 B </a:t>
                      </a:r>
                      <a:r>
                        <a:rPr lang="en-US" sz="1200" dirty="0" smtClean="0"/>
                        <a:t>during talk-to-silence transitions (UOR-2 → UOR-2-EXT)</a:t>
                      </a:r>
                    </a:p>
                    <a:p>
                      <a:pPr algn="just"/>
                      <a:r>
                        <a:rPr lang="en-US" sz="1200" dirty="0" smtClean="0"/>
                        <a:t>3 B →20–30 B after NACK, due to fallback to IR-DYN</a:t>
                      </a:r>
                    </a:p>
                    <a:p>
                      <a:pPr algn="just"/>
                      <a:r>
                        <a:rPr lang="en-US" sz="1200" dirty="0" smtClean="0"/>
                        <a:t>Such abrupt jumps may cause resource over-scheduling or under-scheduling.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Logs show packet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header increases only :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n-US" sz="1200" b="1" dirty="0" smtClean="0"/>
                        <a:t>     1 B → 2 B </a:t>
                      </a:r>
                      <a:r>
                        <a:rPr lang="en-US" sz="1200" dirty="0" smtClean="0"/>
                        <a:t>during talk-to-silence transitions (UO-0 → UO-1) (see details in page 2)</a:t>
                      </a:r>
                    </a:p>
                    <a:p>
                      <a:pPr algn="just"/>
                      <a:r>
                        <a:rPr lang="en-US" sz="1200" dirty="0" smtClean="0"/>
                        <a:t>      The likelihood of receiving a NACK is theoretically very low.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Both IP and non-IP bearers show consistent deltas between SID and voice packet sizes(unless the new ULBC talk packet size is the same as silent packet size).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8824"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ROHC overhead bit rate</a:t>
                      </a:r>
                      <a:endParaRPr lang="en-US" sz="12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Assumes 3 × (10–12B) </a:t>
                      </a:r>
                      <a:r>
                        <a:rPr lang="en-US" altLang="zh-CN" sz="1200" dirty="0" smtClean="0"/>
                        <a:t>packet size </a:t>
                      </a:r>
                      <a:r>
                        <a:rPr lang="en-US" sz="1200" dirty="0" smtClean="0"/>
                        <a:t>per transition → increases ROHC overhead from 300 bps to 540 bps.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smtClean="0"/>
                        <a:t>Actual headers can be much smaller: 1 B (steady state), 2 B (after fallback) →  540 bps estimate is significantly overstated. (see details in page 2)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xmlns="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135" y="-32159"/>
            <a:ext cx="10515600" cy="1130301"/>
          </a:xfrm>
        </p:spPr>
        <p:txBody>
          <a:bodyPr/>
          <a:lstStyle/>
          <a:p>
            <a:r>
              <a:rPr lang="en-GB" sz="3600" dirty="0" smtClean="0"/>
              <a:t>IP </a:t>
            </a:r>
            <a:r>
              <a:rPr lang="en-GB" sz="3600" dirty="0"/>
              <a:t>with </a:t>
            </a:r>
            <a:r>
              <a:rPr lang="en-GB" sz="3600" dirty="0" err="1"/>
              <a:t>RoHC</a:t>
            </a:r>
            <a:r>
              <a:rPr lang="en-GB" sz="3600" dirty="0"/>
              <a:t>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4464" y="834561"/>
            <a:ext cx="4536503" cy="77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RoHC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Issues Clarification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1622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814538"/>
            <a:ext cx="11667066" cy="312437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400" dirty="0" smtClean="0"/>
              <a:t>In SA2#169, one assumption regarding reduced RTP header are outlined in solution3,5 of TR23.700-19:</a:t>
            </a:r>
          </a:p>
          <a:p>
            <a:pPr algn="just"/>
            <a:r>
              <a:rPr lang="fr-FR" sz="1400" dirty="0" smtClean="0">
                <a:solidFill>
                  <a:prstClr val="black"/>
                </a:solidFill>
              </a:rPr>
              <a:t>Assumption3: </a:t>
            </a:r>
            <a:r>
              <a:rPr lang="en-US" sz="1400" dirty="0" smtClean="0">
                <a:solidFill>
                  <a:prstClr val="black"/>
                </a:solidFill>
              </a:rPr>
              <a:t>the </a:t>
            </a:r>
            <a:r>
              <a:rPr lang="en-US" sz="1400" dirty="0">
                <a:solidFill>
                  <a:prstClr val="black"/>
                </a:solidFill>
              </a:rPr>
              <a:t>non-IP (reduced RTP) header </a:t>
            </a:r>
            <a:r>
              <a:rPr lang="en-US" sz="1400" dirty="0" smtClean="0">
                <a:solidFill>
                  <a:prstClr val="black"/>
                </a:solidFill>
              </a:rPr>
              <a:t>only include short RTP </a:t>
            </a:r>
            <a:r>
              <a:rPr lang="en-US" sz="1400" dirty="0">
                <a:solidFill>
                  <a:prstClr val="black"/>
                </a:solidFill>
              </a:rPr>
              <a:t>SN </a:t>
            </a:r>
            <a:r>
              <a:rPr lang="en-US" sz="1400" dirty="0" smtClean="0">
                <a:solidFill>
                  <a:prstClr val="black"/>
                </a:solidFill>
              </a:rPr>
              <a:t>⇒ </a:t>
            </a:r>
            <a:r>
              <a:rPr lang="en-US" sz="1400" b="1" dirty="0" smtClean="0">
                <a:solidFill>
                  <a:srgbClr val="FF0000"/>
                </a:solidFill>
              </a:rPr>
              <a:t>1B</a:t>
            </a:r>
            <a:endParaRPr lang="fr-FR" sz="100" b="1" dirty="0" smtClean="0">
              <a:solidFill>
                <a:srgbClr val="FF0000"/>
              </a:solidFill>
            </a:endParaRPr>
          </a:p>
          <a:p>
            <a:pPr marL="0" lvl="0" indent="0" algn="just">
              <a:buNone/>
            </a:pPr>
            <a:r>
              <a:rPr lang="fr-FR" sz="1400" dirty="0" smtClean="0">
                <a:solidFill>
                  <a:prstClr val="black"/>
                </a:solidFill>
              </a:rPr>
              <a:t>However, </a:t>
            </a:r>
            <a:r>
              <a:rPr lang="en-US" sz="1400" dirty="0">
                <a:solidFill>
                  <a:prstClr val="black"/>
                </a:solidFill>
              </a:rPr>
              <a:t>many aspects are overlooked, for </a:t>
            </a:r>
            <a:r>
              <a:rPr lang="en-US" sz="1400" dirty="0" smtClean="0">
                <a:solidFill>
                  <a:prstClr val="black"/>
                </a:solidFill>
              </a:rPr>
              <a:t>example:</a:t>
            </a:r>
          </a:p>
          <a:p>
            <a:pPr lvl="1"/>
            <a:r>
              <a:rPr lang="en-US" sz="1200" dirty="0" smtClean="0"/>
              <a:t>if </a:t>
            </a:r>
            <a:r>
              <a:rPr lang="en-US" sz="1200" dirty="0"/>
              <a:t>DTMF needs to be supported, extra 1 </a:t>
            </a:r>
            <a:r>
              <a:rPr lang="en-US" sz="1200" dirty="0" smtClean="0"/>
              <a:t>B </a:t>
            </a:r>
            <a:r>
              <a:rPr lang="en-US" sz="1200" dirty="0"/>
              <a:t>(</a:t>
            </a:r>
            <a:r>
              <a:rPr lang="en-US" sz="1200" dirty="0" err="1"/>
              <a:t>PayloadType</a:t>
            </a:r>
            <a:r>
              <a:rPr lang="en-US" sz="1200" dirty="0"/>
              <a:t>) field may be added </a:t>
            </a:r>
            <a:r>
              <a:rPr lang="en-US" sz="1200" dirty="0">
                <a:solidFill>
                  <a:prstClr val="black"/>
                </a:solidFill>
              </a:rPr>
              <a:t>⇒</a:t>
            </a:r>
            <a:r>
              <a:rPr lang="en-US" sz="1200" dirty="0" smtClean="0"/>
              <a:t> </a:t>
            </a:r>
            <a:r>
              <a:rPr lang="en-US" sz="1200" dirty="0"/>
              <a:t>1 + 1 == </a:t>
            </a:r>
            <a:r>
              <a:rPr lang="en-US" sz="1200" dirty="0">
                <a:solidFill>
                  <a:srgbClr val="FF0000"/>
                </a:solidFill>
              </a:rPr>
              <a:t>2 </a:t>
            </a:r>
            <a:r>
              <a:rPr lang="en-US" sz="1200" dirty="0" smtClean="0">
                <a:solidFill>
                  <a:srgbClr val="FF0000"/>
                </a:solidFill>
              </a:rPr>
              <a:t>B</a:t>
            </a:r>
            <a:r>
              <a:rPr lang="en-US" sz="1200" dirty="0" smtClean="0"/>
              <a:t> </a:t>
            </a:r>
            <a:endParaRPr lang="en-US" sz="1200" dirty="0"/>
          </a:p>
          <a:p>
            <a:pPr lvl="1"/>
            <a:r>
              <a:rPr lang="en-US" sz="1200" dirty="0"/>
              <a:t>if Multi-Call or FEC (Forward Error Correction) </a:t>
            </a:r>
            <a:r>
              <a:rPr lang="en-US" sz="1200" dirty="0" smtClean="0"/>
              <a:t>need </a:t>
            </a:r>
            <a:r>
              <a:rPr lang="en-US" sz="1200" dirty="0"/>
              <a:t>to be supported, extra 4 </a:t>
            </a:r>
            <a:r>
              <a:rPr lang="en-US" sz="1200" dirty="0" smtClean="0"/>
              <a:t>B </a:t>
            </a:r>
            <a:r>
              <a:rPr lang="en-US" sz="1200" dirty="0"/>
              <a:t>(SSRC) field may be added </a:t>
            </a:r>
            <a:r>
              <a:rPr lang="en-US" sz="1200" dirty="0">
                <a:solidFill>
                  <a:prstClr val="black"/>
                </a:solidFill>
              </a:rPr>
              <a:t>⇒</a:t>
            </a:r>
            <a:r>
              <a:rPr lang="en-US" sz="1200" dirty="0" smtClean="0"/>
              <a:t> </a:t>
            </a:r>
            <a:r>
              <a:rPr lang="en-US" sz="1200" dirty="0"/>
              <a:t>2 + 4 == </a:t>
            </a:r>
            <a:r>
              <a:rPr lang="en-US" sz="1200" dirty="0">
                <a:solidFill>
                  <a:srgbClr val="FF0000"/>
                </a:solidFill>
              </a:rPr>
              <a:t>6 </a:t>
            </a:r>
            <a:r>
              <a:rPr lang="en-US" sz="1200" dirty="0" smtClean="0">
                <a:solidFill>
                  <a:srgbClr val="FF0000"/>
                </a:solidFill>
              </a:rPr>
              <a:t>B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dirty="0"/>
              <a:t>if JBM (Jitter Buffer </a:t>
            </a:r>
            <a:r>
              <a:rPr lang="en-US" sz="1200" dirty="0" err="1"/>
              <a:t>Mgmt</a:t>
            </a:r>
            <a:r>
              <a:rPr lang="en-US" sz="1200" dirty="0"/>
              <a:t>) needs to be supported, extra 4 </a:t>
            </a:r>
            <a:r>
              <a:rPr lang="en-US" sz="1200" dirty="0" smtClean="0"/>
              <a:t>B </a:t>
            </a:r>
            <a:r>
              <a:rPr lang="en-US" sz="1200" dirty="0"/>
              <a:t>(</a:t>
            </a:r>
            <a:r>
              <a:rPr lang="en-US" sz="1200" dirty="0" err="1"/>
              <a:t>TimeStamp</a:t>
            </a:r>
            <a:r>
              <a:rPr lang="en-US" sz="1200" dirty="0"/>
              <a:t>) field may be added </a:t>
            </a:r>
            <a:r>
              <a:rPr lang="en-US" sz="1200" dirty="0">
                <a:solidFill>
                  <a:prstClr val="black"/>
                </a:solidFill>
              </a:rPr>
              <a:t>⇒</a:t>
            </a:r>
            <a:r>
              <a:rPr lang="en-US" sz="1200" dirty="0" smtClean="0"/>
              <a:t> </a:t>
            </a:r>
            <a:r>
              <a:rPr lang="en-US" sz="1200" dirty="0"/>
              <a:t>6 + 4 == </a:t>
            </a:r>
            <a:r>
              <a:rPr lang="en-US" sz="1200" dirty="0">
                <a:solidFill>
                  <a:srgbClr val="FF0000"/>
                </a:solidFill>
              </a:rPr>
              <a:t>10 </a:t>
            </a:r>
            <a:r>
              <a:rPr lang="en-US" sz="1200" dirty="0" smtClean="0">
                <a:solidFill>
                  <a:srgbClr val="FF0000"/>
                </a:solidFill>
              </a:rPr>
              <a:t>B 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dirty="0" smtClean="0"/>
              <a:t>Additionally, SRTP (Secure RTP) cannot be supported, even if we want to support</a:t>
            </a:r>
          </a:p>
          <a:p>
            <a:pPr lvl="1"/>
            <a:r>
              <a:rPr lang="en-US" sz="1200" dirty="0" smtClean="0"/>
              <a:t>maybe </a:t>
            </a:r>
            <a:r>
              <a:rPr lang="en-US" sz="1200" dirty="0"/>
              <a:t>more features will be found later</a:t>
            </a:r>
            <a:r>
              <a:rPr lang="en-US" sz="1200" dirty="0" smtClean="0"/>
              <a:t>….</a:t>
            </a:r>
          </a:p>
          <a:p>
            <a:pPr lvl="1"/>
            <a:endParaRPr lang="en-GB" sz="12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464189"/>
              </p:ext>
            </p:extLst>
          </p:nvPr>
        </p:nvGraphicFramePr>
        <p:xfrm>
          <a:off x="405643" y="3985453"/>
          <a:ext cx="11379957" cy="11887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95459">
                  <a:extLst>
                    <a:ext uri="{9D8B030D-6E8A-4147-A177-3AD203B41FA5}">
                      <a16:colId xmlns:a16="http://schemas.microsoft.com/office/drawing/2014/main" xmlns="" val="500677887"/>
                    </a:ext>
                  </a:extLst>
                </a:gridCol>
                <a:gridCol w="919078">
                  <a:extLst>
                    <a:ext uri="{9D8B030D-6E8A-4147-A177-3AD203B41FA5}">
                      <a16:colId xmlns:a16="http://schemas.microsoft.com/office/drawing/2014/main" xmlns="" val="1335452782"/>
                    </a:ext>
                  </a:extLst>
                </a:gridCol>
                <a:gridCol w="15783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61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23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43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59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2826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78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000" dirty="0"/>
                        <a:t>Functionality wanted to be supported by </a:t>
                      </a:r>
                    </a:p>
                    <a:p>
                      <a:pPr algn="ctr"/>
                      <a:r>
                        <a:rPr lang="en-US" sz="1000" dirty="0"/>
                        <a:t>non-IP (reduced RTP)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In order delivery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DTMF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MULTI-CALL/FEC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JBM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Encryption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Integrity protection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1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Cost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1 octet (SN)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/>
                        <a:t>1 octet</a:t>
                      </a:r>
                    </a:p>
                    <a:p>
                      <a:pPr algn="ctr"/>
                      <a:r>
                        <a:rPr lang="en-US" altLang="zh-TW" sz="1200" dirty="0"/>
                        <a:t>(</a:t>
                      </a:r>
                      <a:r>
                        <a:rPr lang="en-US" altLang="zh-TW" sz="1200" dirty="0" err="1"/>
                        <a:t>PayloadType</a:t>
                      </a:r>
                      <a:r>
                        <a:rPr lang="en-US" altLang="zh-TW" sz="1200" dirty="0"/>
                        <a:t>) 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/>
                        <a:t>4 octets </a:t>
                      </a:r>
                    </a:p>
                    <a:p>
                      <a:pPr algn="ctr"/>
                      <a:r>
                        <a:rPr lang="en-US" altLang="zh-TW" sz="1200" dirty="0"/>
                        <a:t>(SSRC)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/>
                        <a:t>4 octets </a:t>
                      </a:r>
                    </a:p>
                    <a:p>
                      <a:pPr algn="ctr"/>
                      <a:r>
                        <a:rPr lang="en-US" altLang="zh-TW" sz="1200" dirty="0"/>
                        <a:t>(</a:t>
                      </a:r>
                      <a:r>
                        <a:rPr lang="en-US" altLang="zh-TW" sz="1200" dirty="0" err="1"/>
                        <a:t>TimeStamp</a:t>
                      </a:r>
                      <a:r>
                        <a:rPr lang="en-US" altLang="zh-TW" sz="1200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Can’t 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Can’t 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89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Total Overhead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 octet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1 + 1 == </a:t>
                      </a:r>
                      <a:r>
                        <a:rPr lang="en-US" altLang="zh-TW" sz="1200" dirty="0">
                          <a:solidFill>
                            <a:srgbClr val="FF0000"/>
                          </a:solidFill>
                        </a:rPr>
                        <a:t>2 octets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2 + 4 == </a:t>
                      </a:r>
                      <a:r>
                        <a:rPr lang="en-US" altLang="zh-TW" sz="1200" dirty="0">
                          <a:solidFill>
                            <a:srgbClr val="FF0000"/>
                          </a:solidFill>
                        </a:rPr>
                        <a:t>6 octets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6 + 4 ==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10 octets 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>
                          <a:solidFill>
                            <a:srgbClr val="FF0000"/>
                          </a:solidFill>
                        </a:rPr>
                        <a:t>Infinite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>
                          <a:solidFill>
                            <a:srgbClr val="FF0000"/>
                          </a:solidFill>
                        </a:rPr>
                        <a:t>Infinite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220135" y="5307943"/>
            <a:ext cx="11489267" cy="6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Observation3.1: In </a:t>
            </a:r>
            <a:r>
              <a:rPr lang="en-US" sz="1400" b="1" dirty="0">
                <a:solidFill>
                  <a:prstClr val="black"/>
                </a:solidFill>
              </a:rPr>
              <a:t>our view, </a:t>
            </a:r>
            <a:r>
              <a:rPr lang="en-US" sz="1400" b="1" dirty="0" smtClean="0">
                <a:solidFill>
                  <a:prstClr val="black"/>
                </a:solidFill>
              </a:rPr>
              <a:t>at a minimum, DTMF </a:t>
            </a:r>
            <a:r>
              <a:rPr lang="en-US" sz="1400" b="1" dirty="0">
                <a:solidFill>
                  <a:prstClr val="black"/>
                </a:solidFill>
              </a:rPr>
              <a:t>support is essential for GEO voice, which already brings the non-IP (reduced RTP) overhead to </a:t>
            </a:r>
            <a:r>
              <a:rPr lang="en-US" sz="1400" b="1" dirty="0" smtClean="0">
                <a:solidFill>
                  <a:srgbClr val="FF0000"/>
                </a:solidFill>
              </a:rPr>
              <a:t>2B</a:t>
            </a:r>
            <a:r>
              <a:rPr lang="en-US" sz="1400" b="1" dirty="0" smtClean="0">
                <a:solidFill>
                  <a:prstClr val="black"/>
                </a:solidFill>
              </a:rPr>
              <a:t>—comparable </a:t>
            </a:r>
            <a:r>
              <a:rPr lang="en-US" sz="1400" b="1" dirty="0">
                <a:solidFill>
                  <a:prstClr val="black"/>
                </a:solidFill>
              </a:rPr>
              <a:t>to </a:t>
            </a:r>
            <a:r>
              <a:rPr lang="en-US" sz="1400" b="1" dirty="0" err="1">
                <a:solidFill>
                  <a:prstClr val="black"/>
                </a:solidFill>
              </a:rPr>
              <a:t>RoHC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>
                <a:solidFill>
                  <a:srgbClr val="FF0000"/>
                </a:solidFill>
              </a:rPr>
              <a:t>(1–2 B). 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algn="just"/>
            <a:r>
              <a:rPr lang="en-US" sz="1400" b="1" dirty="0" smtClean="0">
                <a:solidFill>
                  <a:prstClr val="black"/>
                </a:solidFill>
              </a:rPr>
              <a:t>Observation3.2</a:t>
            </a:r>
            <a:r>
              <a:rPr lang="en-US" sz="1400" b="1" dirty="0">
                <a:solidFill>
                  <a:prstClr val="black"/>
                </a:solidFill>
              </a:rPr>
              <a:t>: Furthermore, the strong dependencies on SA1, SA3, and SA4 make it unlikely that the non-IP solution can be completed within the Rel-20 </a:t>
            </a:r>
            <a:r>
              <a:rPr lang="en-US" sz="1400" b="1" dirty="0" smtClean="0">
                <a:solidFill>
                  <a:prstClr val="black"/>
                </a:solidFill>
              </a:rPr>
              <a:t>timeline.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3600" dirty="0" smtClean="0"/>
              <a:t>Non-IP </a:t>
            </a:r>
            <a:r>
              <a:rPr lang="en-GB" sz="3600" dirty="0"/>
              <a:t>(reduced RTP) </a:t>
            </a:r>
            <a:r>
              <a:rPr lang="en-GB" sz="3600" dirty="0" smtClean="0"/>
              <a:t> </a:t>
            </a:r>
            <a:endParaRPr lang="en-GB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234464" y="834561"/>
            <a:ext cx="45365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Header 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Length Clarification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800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2053100"/>
            <a:ext cx="10866968" cy="312437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400" dirty="0"/>
              <a:t>Given that IMS is an IP-based architecture, and satellite-access </a:t>
            </a:r>
            <a:r>
              <a:rPr lang="en-US" sz="1400" dirty="0" smtClean="0"/>
              <a:t>UE </a:t>
            </a:r>
            <a:r>
              <a:rPr lang="en-US" sz="1400" dirty="0"/>
              <a:t>may need to communicate with legacy </a:t>
            </a:r>
            <a:r>
              <a:rPr lang="en-US" sz="1400" dirty="0" smtClean="0"/>
              <a:t>UE, </a:t>
            </a:r>
            <a:r>
              <a:rPr lang="en-US" sz="1400" dirty="0"/>
              <a:t>the PGW or other network functions are required to reconstruct the reduced RTP headers into complete IP/UDP/RTP headers before forwarding them to IMS components</a:t>
            </a:r>
            <a:r>
              <a:rPr lang="en-US" sz="1400" dirty="0" smtClean="0"/>
              <a:t>. </a:t>
            </a:r>
          </a:p>
          <a:p>
            <a:pPr marL="0" indent="0" algn="just">
              <a:buNone/>
            </a:pPr>
            <a:endParaRPr lang="en-US" sz="400" dirty="0" smtClean="0"/>
          </a:p>
          <a:p>
            <a:pPr marL="0" indent="0" algn="just">
              <a:buNone/>
            </a:pPr>
            <a:r>
              <a:rPr lang="en-US" sz="1400" dirty="0"/>
              <a:t>However, several aspects of this mechanism, which may significantly affect the system, remain insufficiently discussed and </a:t>
            </a:r>
            <a:r>
              <a:rPr lang="en-US" sz="1400" dirty="0" smtClean="0"/>
              <a:t>evaluated. </a:t>
            </a:r>
          </a:p>
          <a:p>
            <a:pPr marL="0" indent="0" algn="just">
              <a:buNone/>
            </a:pPr>
            <a:r>
              <a:rPr lang="en-US" sz="1400" dirty="0" smtClean="0"/>
              <a:t>These </a:t>
            </a:r>
            <a:r>
              <a:rPr lang="en-US" sz="1400" dirty="0"/>
              <a:t>include, but are not limited to, the following concerns:</a:t>
            </a:r>
            <a:endParaRPr lang="en-US" sz="1400" dirty="0" smtClean="0"/>
          </a:p>
          <a:p>
            <a:pPr lvl="1" algn="just"/>
            <a:r>
              <a:rPr lang="en-US" altLang="zh-CN" sz="1400" dirty="0" smtClean="0"/>
              <a:t>c</a:t>
            </a:r>
            <a:r>
              <a:rPr lang="en-US" sz="1400" dirty="0" smtClean="0"/>
              <a:t>oncern1</a:t>
            </a:r>
            <a:r>
              <a:rPr lang="en-US" sz="1400" dirty="0"/>
              <a:t>: </a:t>
            </a:r>
            <a:r>
              <a:rPr lang="en-US" altLang="zh-CN" sz="1400" dirty="0"/>
              <a:t>UE may need to remove or insert specific fields in the IP, UDP, and RTP headers, which could require modifications to the </a:t>
            </a:r>
            <a:r>
              <a:rPr lang="en-US" altLang="zh-CN" sz="1400" dirty="0" smtClean="0"/>
              <a:t>modem/application.</a:t>
            </a:r>
            <a:endParaRPr lang="en-US" altLang="zh-CN" sz="1400" dirty="0"/>
          </a:p>
          <a:p>
            <a:pPr lvl="1" algn="just"/>
            <a:r>
              <a:rPr lang="en-US" altLang="zh-CN" sz="1400" dirty="0"/>
              <a:t>c</a:t>
            </a:r>
            <a:r>
              <a:rPr lang="en-US" sz="1400" dirty="0"/>
              <a:t>oncern</a:t>
            </a:r>
            <a:r>
              <a:rPr lang="en-US" sz="1400" dirty="0" smtClean="0">
                <a:solidFill>
                  <a:prstClr val="black"/>
                </a:solidFill>
              </a:rPr>
              <a:t>2: P-GW </a:t>
            </a:r>
            <a:r>
              <a:rPr lang="en-US" sz="1400" dirty="0">
                <a:solidFill>
                  <a:prstClr val="black"/>
                </a:solidFill>
              </a:rPr>
              <a:t>may need to remove or insert </a:t>
            </a:r>
            <a:r>
              <a:rPr lang="en-US" altLang="zh-CN" sz="1400" dirty="0">
                <a:solidFill>
                  <a:prstClr val="black"/>
                </a:solidFill>
              </a:rPr>
              <a:t>specific fields in the IP, UDP, and RTP headers</a:t>
            </a:r>
            <a:r>
              <a:rPr lang="en-US" sz="1400" dirty="0" smtClean="0">
                <a:solidFill>
                  <a:prstClr val="black"/>
                </a:solidFill>
              </a:rPr>
              <a:t>, </a:t>
            </a:r>
            <a:r>
              <a:rPr lang="en-US" sz="1400" dirty="0">
                <a:solidFill>
                  <a:prstClr val="black"/>
                </a:solidFill>
              </a:rPr>
              <a:t>which could require modifications to the user plane processing </a:t>
            </a:r>
            <a:r>
              <a:rPr lang="en-US" sz="1400" dirty="0" smtClean="0">
                <a:solidFill>
                  <a:prstClr val="black"/>
                </a:solidFill>
              </a:rPr>
              <a:t>module/protocol stack.</a:t>
            </a:r>
          </a:p>
          <a:p>
            <a:pPr lvl="1" algn="just"/>
            <a:r>
              <a:rPr lang="en-US" altLang="zh-CN" sz="1400" dirty="0"/>
              <a:t>c</a:t>
            </a:r>
            <a:r>
              <a:rPr lang="en-US" sz="1400" dirty="0"/>
              <a:t>oncern</a:t>
            </a:r>
            <a:r>
              <a:rPr lang="en-US" sz="1400" dirty="0" smtClean="0">
                <a:solidFill>
                  <a:prstClr val="black"/>
                </a:solidFill>
              </a:rPr>
              <a:t>3</a:t>
            </a:r>
            <a:r>
              <a:rPr lang="en-US" sz="1400" dirty="0">
                <a:solidFill>
                  <a:prstClr val="black"/>
                </a:solidFill>
              </a:rPr>
              <a:t>: P-CSCF may need to provide extra header information to P-GW, which could result in increased signaling load or necessitate interface enhancements.</a:t>
            </a:r>
            <a:endParaRPr lang="en-US" sz="1400" dirty="0" smtClean="0">
              <a:solidFill>
                <a:prstClr val="black"/>
              </a:solidFill>
            </a:endParaRPr>
          </a:p>
          <a:p>
            <a:pPr lvl="1" algn="just"/>
            <a:r>
              <a:rPr lang="en-US" altLang="zh-CN" sz="1400" dirty="0"/>
              <a:t>c</a:t>
            </a:r>
            <a:r>
              <a:rPr lang="en-US" sz="1400" dirty="0"/>
              <a:t>oncern</a:t>
            </a:r>
            <a:r>
              <a:rPr lang="en-US" sz="1400" dirty="0" smtClean="0">
                <a:solidFill>
                  <a:prstClr val="black"/>
                </a:solidFill>
              </a:rPr>
              <a:t>4: </a:t>
            </a:r>
            <a:r>
              <a:rPr lang="en-US" altLang="zh-CN" sz="1400" dirty="0" smtClean="0">
                <a:solidFill>
                  <a:prstClr val="black"/>
                </a:solidFill>
              </a:rPr>
              <a:t>Without </a:t>
            </a:r>
            <a:r>
              <a:rPr lang="en-US" altLang="zh-CN" sz="1400" dirty="0">
                <a:solidFill>
                  <a:prstClr val="black"/>
                </a:solidFill>
              </a:rPr>
              <a:t>transmitting the RTP timestamp, it is not possible to accurately reconstruct it on the receiver side, which may affect media synchronization and playback quality</a:t>
            </a:r>
            <a:r>
              <a:rPr lang="en-US" altLang="zh-CN" sz="1400" dirty="0" smtClean="0">
                <a:solidFill>
                  <a:prstClr val="black"/>
                </a:solidFill>
              </a:rPr>
              <a:t>.</a:t>
            </a:r>
          </a:p>
          <a:p>
            <a:pPr lvl="1" algn="just"/>
            <a:r>
              <a:rPr lang="en-US" sz="1400" dirty="0">
                <a:solidFill>
                  <a:prstClr val="black"/>
                </a:solidFill>
              </a:rPr>
              <a:t>There may be additional </a:t>
            </a:r>
            <a:r>
              <a:rPr lang="en-US" sz="1400" dirty="0" smtClean="0"/>
              <a:t>aspect</a:t>
            </a:r>
            <a:r>
              <a:rPr lang="en-US" sz="1400" dirty="0" smtClean="0">
                <a:solidFill>
                  <a:prstClr val="black"/>
                </a:solidFill>
              </a:rPr>
              <a:t>s </a:t>
            </a:r>
            <a:r>
              <a:rPr lang="en-US" sz="1400" dirty="0">
                <a:solidFill>
                  <a:prstClr val="black"/>
                </a:solidFill>
              </a:rPr>
              <a:t>that have not yet been identified or listed.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marL="0" lvl="0" indent="0" algn="just">
              <a:buNone/>
            </a:pPr>
            <a:endParaRPr lang="fr-FR" sz="100" dirty="0" smtClean="0">
              <a:solidFill>
                <a:prstClr val="black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508000" y="5556241"/>
            <a:ext cx="10866968" cy="6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>
                <a:solidFill>
                  <a:prstClr val="black"/>
                </a:solidFill>
              </a:rPr>
              <a:t>Observation4</a:t>
            </a:r>
            <a:r>
              <a:rPr lang="en-US" sz="1400" b="1" dirty="0" smtClean="0">
                <a:solidFill>
                  <a:prstClr val="black"/>
                </a:solidFill>
              </a:rPr>
              <a:t>: </a:t>
            </a:r>
            <a:r>
              <a:rPr lang="en-US" sz="1400" b="1" dirty="0">
                <a:solidFill>
                  <a:prstClr val="black"/>
                </a:solidFill>
              </a:rPr>
              <a:t>The feasibility and potential impact of sending non-IP voice packets require thorough evaluation and alignment among relevant working </a:t>
            </a:r>
            <a:r>
              <a:rPr lang="en-US" sz="1400" b="1" dirty="0" smtClean="0">
                <a:solidFill>
                  <a:prstClr val="black"/>
                </a:solidFill>
              </a:rPr>
              <a:t>groups, </a:t>
            </a:r>
            <a:r>
              <a:rPr lang="en-US" sz="1400" b="1" dirty="0">
                <a:solidFill>
                  <a:prstClr val="black"/>
                </a:solidFill>
              </a:rPr>
              <a:t>given that it is considerably more complex than the IP-based </a:t>
            </a:r>
            <a:r>
              <a:rPr lang="en-US" sz="1400" b="1" dirty="0" smtClean="0">
                <a:solidFill>
                  <a:prstClr val="black"/>
                </a:solidFill>
              </a:rPr>
              <a:t>solution.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4683612E-7EB5-5090-5A30-2D93C81390B2}"/>
              </a:ext>
            </a:extLst>
          </p:cNvPr>
          <p:cNvSpPr txBox="1">
            <a:spLocks/>
          </p:cNvSpPr>
          <p:nvPr/>
        </p:nvSpPr>
        <p:spPr bwMode="auto">
          <a:xfrm>
            <a:off x="220135" y="-3215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3600" dirty="0" smtClean="0"/>
              <a:t>Non-IP </a:t>
            </a:r>
            <a:r>
              <a:rPr lang="en-GB" sz="3600" dirty="0"/>
              <a:t>(reduced RTP) </a:t>
            </a:r>
            <a:r>
              <a:rPr lang="en-GB" sz="3600" dirty="0" smtClean="0"/>
              <a:t> </a:t>
            </a:r>
            <a:endParaRPr lang="en-GB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234464" y="834561"/>
            <a:ext cx="664893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Concerns 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in Reconstructing Full IP/UDP/RTP Packet</a:t>
            </a: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326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83612E-7EB5-5090-5A30-2D93C813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280987"/>
            <a:ext cx="10515600" cy="1130301"/>
          </a:xfrm>
        </p:spPr>
        <p:txBody>
          <a:bodyPr/>
          <a:lstStyle/>
          <a:p>
            <a:r>
              <a:rPr lang="en-GB" sz="3600" dirty="0" smtClean="0"/>
              <a:t>Conclusion and proposal</a:t>
            </a:r>
            <a:endParaRPr lang="en-GB" sz="3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440266" y="2083171"/>
            <a:ext cx="11015134" cy="353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Compared </a:t>
            </a:r>
            <a:r>
              <a:rPr lang="en-US" sz="1400" dirty="0">
                <a:solidFill>
                  <a:prstClr val="black"/>
                </a:solidFill>
              </a:rPr>
              <a:t>to Non-IP(Reduced RTP), The IP (</a:t>
            </a:r>
            <a:r>
              <a:rPr lang="en-US" sz="1400" dirty="0" err="1">
                <a:solidFill>
                  <a:prstClr val="black"/>
                </a:solidFill>
              </a:rPr>
              <a:t>RoHC</a:t>
            </a:r>
            <a:r>
              <a:rPr lang="en-US" sz="1400" dirty="0">
                <a:solidFill>
                  <a:prstClr val="black"/>
                </a:solidFill>
              </a:rPr>
              <a:t>) approach :</a:t>
            </a:r>
            <a:endParaRPr lang="en-US" sz="1400" dirty="0" smtClean="0">
              <a:solidFill>
                <a:prstClr val="black"/>
              </a:solidFill>
            </a:endParaRP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achieves comparable or lower overhead (1–2 bytes</a:t>
            </a:r>
            <a:r>
              <a:rPr lang="en-US" sz="1400" dirty="0" smtClean="0">
                <a:solidFill>
                  <a:prstClr val="black"/>
                </a:solidFill>
              </a:rPr>
              <a:t>)</a:t>
            </a: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is significantly more future-proof(can support DTMF, MULTI-CALL/FEC, </a:t>
            </a:r>
            <a:r>
              <a:rPr lang="en-US" sz="1400" dirty="0" smtClean="0">
                <a:solidFill>
                  <a:prstClr val="black"/>
                </a:solidFill>
              </a:rPr>
              <a:t>JBM, etc.)</a:t>
            </a:r>
          </a:p>
          <a:p>
            <a:pPr lvl="1" algn="just">
              <a:lnSpc>
                <a:spcPts val="1800"/>
              </a:lnSpc>
            </a:pPr>
            <a:r>
              <a:rPr lang="en-US" sz="1400" dirty="0">
                <a:solidFill>
                  <a:prstClr val="black"/>
                </a:solidFill>
              </a:rPr>
              <a:t>has </a:t>
            </a:r>
            <a:r>
              <a:rPr lang="en-US" sz="1400" dirty="0" smtClean="0">
                <a:solidFill>
                  <a:prstClr val="black"/>
                </a:solidFill>
              </a:rPr>
              <a:t>fewer </a:t>
            </a:r>
            <a:r>
              <a:rPr lang="en-US" sz="1400" dirty="0">
                <a:solidFill>
                  <a:prstClr val="black"/>
                </a:solidFill>
              </a:rPr>
              <a:t>dependencies on SA1, SA3, and </a:t>
            </a:r>
            <a:r>
              <a:rPr lang="en-US" sz="1400" dirty="0" smtClean="0">
                <a:solidFill>
                  <a:prstClr val="black"/>
                </a:solidFill>
              </a:rPr>
              <a:t>SA4</a:t>
            </a:r>
          </a:p>
          <a:p>
            <a:pPr lvl="1" algn="just">
              <a:lnSpc>
                <a:spcPts val="1800"/>
              </a:lnSpc>
            </a:pPr>
            <a:r>
              <a:rPr lang="en-US" sz="1400" dirty="0" smtClean="0">
                <a:solidFill>
                  <a:prstClr val="black"/>
                </a:solidFill>
              </a:rPr>
              <a:t>requires </a:t>
            </a:r>
            <a:r>
              <a:rPr lang="en-US" sz="1400" dirty="0">
                <a:solidFill>
                  <a:prstClr val="black"/>
                </a:solidFill>
              </a:rPr>
              <a:t>fewer modifications to existing system</a:t>
            </a:r>
          </a:p>
          <a:p>
            <a:pPr lvl="1" algn="just">
              <a:lnSpc>
                <a:spcPts val="1800"/>
              </a:lnSpc>
            </a:pPr>
            <a:r>
              <a:rPr lang="en-US" altLang="zh-CN" sz="1400" dirty="0" smtClean="0">
                <a:solidFill>
                  <a:prstClr val="black"/>
                </a:solidFill>
              </a:rPr>
              <a:t>and </a:t>
            </a:r>
            <a:r>
              <a:rPr lang="en-US" sz="1400" dirty="0" smtClean="0">
                <a:solidFill>
                  <a:prstClr val="black"/>
                </a:solidFill>
              </a:rPr>
              <a:t>any </a:t>
            </a:r>
            <a:r>
              <a:rPr lang="en-US" sz="1400" dirty="0">
                <a:solidFill>
                  <a:prstClr val="black"/>
                </a:solidFill>
              </a:rPr>
              <a:t>issues with </a:t>
            </a:r>
            <a:r>
              <a:rPr lang="en-US" sz="1400" dirty="0" err="1">
                <a:solidFill>
                  <a:prstClr val="black"/>
                </a:solidFill>
              </a:rPr>
              <a:t>RoHC</a:t>
            </a:r>
            <a:r>
              <a:rPr lang="en-US" sz="1400" dirty="0">
                <a:solidFill>
                  <a:prstClr val="black"/>
                </a:solidFill>
              </a:rPr>
              <a:t> are minor or can be effectively </a:t>
            </a:r>
            <a:r>
              <a:rPr lang="en-US" sz="1400" dirty="0" smtClean="0">
                <a:solidFill>
                  <a:prstClr val="black"/>
                </a:solidFill>
              </a:rPr>
              <a:t>addressed by </a:t>
            </a:r>
            <a:r>
              <a:rPr lang="en-US" sz="1400" dirty="0">
                <a:solidFill>
                  <a:prstClr val="black"/>
                </a:solidFill>
              </a:rPr>
              <a:t>implementation</a:t>
            </a:r>
          </a:p>
          <a:p>
            <a:pPr lvl="1" algn="just">
              <a:lnSpc>
                <a:spcPts val="1800"/>
              </a:lnSpc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266" y="1871318"/>
            <a:ext cx="4536503" cy="423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Conclusion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645" y="4505099"/>
            <a:ext cx="4536503" cy="77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Proposal</a:t>
            </a:r>
          </a:p>
          <a:p>
            <a:pPr algn="just">
              <a:lnSpc>
                <a:spcPts val="2800"/>
              </a:lnSpc>
            </a:pP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F84DAC9F-072E-08FE-572C-805AC4BAD6A7}"/>
              </a:ext>
            </a:extLst>
          </p:cNvPr>
          <p:cNvSpPr txBox="1">
            <a:spLocks/>
          </p:cNvSpPr>
          <p:nvPr/>
        </p:nvSpPr>
        <p:spPr bwMode="auto">
          <a:xfrm>
            <a:off x="524933" y="4716952"/>
            <a:ext cx="11015134" cy="126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endParaRPr lang="en-US" sz="14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ts val="1800"/>
              </a:lnSpc>
              <a:buNone/>
            </a:pPr>
            <a:r>
              <a:rPr lang="en-US" sz="1400" dirty="0" smtClean="0">
                <a:solidFill>
                  <a:prstClr val="black"/>
                </a:solidFill>
              </a:rPr>
              <a:t>For IMS voice, it </a:t>
            </a:r>
            <a:r>
              <a:rPr lang="en-US" sz="1400" dirty="0">
                <a:solidFill>
                  <a:prstClr val="black"/>
                </a:solidFill>
              </a:rPr>
              <a:t>is proposed to tentatively reach consensus on selecting IP (with </a:t>
            </a:r>
            <a:r>
              <a:rPr lang="en-US" sz="1400" dirty="0" err="1">
                <a:solidFill>
                  <a:prstClr val="black"/>
                </a:solidFill>
              </a:rPr>
              <a:t>RoHC</a:t>
            </a:r>
            <a:r>
              <a:rPr lang="en-US" sz="1400" dirty="0">
                <a:solidFill>
                  <a:prstClr val="black"/>
                </a:solidFill>
              </a:rPr>
              <a:t>) </a:t>
            </a:r>
            <a:r>
              <a:rPr lang="en-US" sz="1400" dirty="0" smtClean="0">
                <a:solidFill>
                  <a:prstClr val="black"/>
                </a:solidFill>
              </a:rPr>
              <a:t>at </a:t>
            </a:r>
            <a:r>
              <a:rPr lang="en-US" sz="1400" dirty="0">
                <a:solidFill>
                  <a:prstClr val="black"/>
                </a:solidFill>
              </a:rPr>
              <a:t>SA2#170.</a:t>
            </a:r>
          </a:p>
        </p:txBody>
      </p:sp>
    </p:spTree>
    <p:extLst>
      <p:ext uri="{BB962C8B-B14F-4D97-AF65-F5344CB8AC3E}">
        <p14:creationId xmlns:p14="http://schemas.microsoft.com/office/powerpoint/2010/main" val="4586540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fcf8b0f609ffc618433019ad4b04ca0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82e07ded1439f7fa7cf50a4656ea6e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5F95C9B-1E14-4FAC-ADDA-20A74A398E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a666cf78-39a2-4718-9e3a-c97e0f2e2430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d8762117-8292-4133-b1c7-eab5c6487cfd"/>
    <ds:schemaRef ds:uri="5febc012-5c62-464f-8fa7-270037d49f7f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9683</TotalTime>
  <Words>1038</Words>
  <Application>Microsoft Office PowerPoint</Application>
  <PresentationFormat>宽屏</PresentationFormat>
  <Paragraphs>112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맑은 고딕</vt:lpstr>
      <vt:lpstr>宋体</vt:lpstr>
      <vt:lpstr>微软雅黑 Light</vt:lpstr>
      <vt:lpstr>Arial</vt:lpstr>
      <vt:lpstr>Calibri</vt:lpstr>
      <vt:lpstr>Calibri Light</vt:lpstr>
      <vt:lpstr>Times New Roman</vt:lpstr>
      <vt:lpstr>Office Theme</vt:lpstr>
      <vt:lpstr>Discussion on IP vs. Non-IP </vt:lpstr>
      <vt:lpstr>IP with RoHC </vt:lpstr>
      <vt:lpstr>IP with RoHC </vt:lpstr>
      <vt:lpstr>PowerPoint 演示文稿</vt:lpstr>
      <vt:lpstr>PowerPoint 演示文稿</vt:lpstr>
      <vt:lpstr>Conclusion and 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zte1.0</cp:lastModifiedBy>
  <cp:revision>693</cp:revision>
  <dcterms:created xsi:type="dcterms:W3CDTF">2010-02-05T13:52:04Z</dcterms:created>
  <dcterms:modified xsi:type="dcterms:W3CDTF">2025-08-15T08:48:57Z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</Properties>
</file>